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4" roundtripDataSignature="AMtx7mjDE2HzZXKUvzpF6SZDlv5hVnvS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d8d40cf1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2bd8d40cf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d8d40cf1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bd8d40cf1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d8d40cf1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2bd8d40cf1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d8d40cf1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2bd8d40cf1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debbecbc0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6debbecbc0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6debbecbc0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6debbecbc0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debbecbc0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6debbecbc0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debbecbc0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6debbecbc0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debbecbc0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26debbecbc0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debbecbc0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26debbecbc0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6debbecbc0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6debbecbc0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bd8d40cf1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2bd8d40cf1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6debbecbc0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6debbecbc0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debbecbc0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26debbecbc0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debbecbc0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6debbecbc0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fee922ceb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5fee922ceb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100432e7c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c100432e7c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100432e7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c100432e7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2ff25eb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2ff25eb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fee922ce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25fee922ce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d9a7ad06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2bd9a7ad06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d9a7ad06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2bd9a7ad06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f9e44143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25f9e44143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d8d40cf1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g2bd8d40cf1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3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4327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  <a:defRPr/>
            </a:lvl1pPr>
            <a:lvl2pPr indent="-310832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○"/>
              <a:defRPr/>
            </a:lvl2pPr>
            <a:lvl3pPr indent="-310832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■"/>
              <a:defRPr/>
            </a:lvl3pPr>
            <a:lvl4pPr indent="-310832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  <a:defRPr/>
            </a:lvl4pPr>
            <a:lvl5pPr indent="-310832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○"/>
              <a:defRPr/>
            </a:lvl5pPr>
            <a:lvl6pPr indent="-310832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■"/>
              <a:defRPr/>
            </a:lvl6pPr>
            <a:lvl7pPr indent="-310832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  <a:defRPr/>
            </a:lvl7pPr>
            <a:lvl8pPr indent="-310832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○"/>
              <a:defRPr/>
            </a:lvl8pPr>
            <a:lvl9pPr indent="-310832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■"/>
              <a:defRPr/>
            </a:lvl9pPr>
          </a:lstStyle>
          <a:p/>
        </p:txBody>
      </p:sp>
      <p:sp>
        <p:nvSpPr>
          <p:cNvPr id="16" name="Google Shape;1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21712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cs.google.com/presentation/d/1kkUkRhulDyWMYxIhO20DgWA4l5tO4AS4/edit?usp=drive_link&amp;ouid=115033532700807318318&amp;rtpof=true&amp;sd=tru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drive/folders/11cqdykUrXSy5X0LD0bP5VZa1HwzMPBx_?usp=drive_lin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forms.gle/r36ueZPTHGFdAHfR7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bd8d40cf1f_0_0"/>
          <p:cNvSpPr txBox="1"/>
          <p:nvPr>
            <p:ph type="ctrTitle"/>
          </p:nvPr>
        </p:nvSpPr>
        <p:spPr>
          <a:xfrm>
            <a:off x="3879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/>
              <a:t>Hope to Skills</a:t>
            </a:r>
            <a:endParaRPr sz="4800"/>
          </a:p>
        </p:txBody>
      </p:sp>
      <p:sp>
        <p:nvSpPr>
          <p:cNvPr id="55" name="Google Shape;55;g2bd8d40cf1f_0_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779">
                <a:solidFill>
                  <a:schemeClr val="dk1"/>
                </a:solidFill>
              </a:rPr>
              <a:t>Lecture# 22</a:t>
            </a:r>
            <a:endParaRPr sz="1779">
              <a:solidFill>
                <a:schemeClr val="dk1"/>
              </a:solidFill>
            </a:endParaRPr>
          </a:p>
          <a:p>
            <a:pPr indent="0" lvl="0" marL="2743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779">
              <a:solidFill>
                <a:schemeClr val="dk1"/>
              </a:solidFill>
            </a:endParaRPr>
          </a:p>
          <a:p>
            <a:pPr indent="0" lvl="0" marL="2743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779">
                <a:solidFill>
                  <a:schemeClr val="dk1"/>
                </a:solidFill>
              </a:rPr>
              <a:t>Irfan Malik, Dr. Sheraz Naseer </a:t>
            </a:r>
            <a:endParaRPr sz="1779">
              <a:solidFill>
                <a:schemeClr val="dk1"/>
              </a:solidFill>
            </a:endParaRPr>
          </a:p>
        </p:txBody>
      </p:sp>
      <p:pic>
        <p:nvPicPr>
          <p:cNvPr id="56" name="Google Shape;56;g2bd8d40cf1f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25" y="4478925"/>
            <a:ext cx="2021288" cy="4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g2bd8d40cf1f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6950" y="4160975"/>
            <a:ext cx="1330074" cy="91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d8d40cf1f_0_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Types of Neural Network</a:t>
            </a:r>
            <a:endParaRPr b="1" sz="3020"/>
          </a:p>
        </p:txBody>
      </p:sp>
      <p:sp>
        <p:nvSpPr>
          <p:cNvPr id="120" name="Google Shape;120;g2bd8d40cf1f_0_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g2bd8d40cf1f_0_137"/>
          <p:cNvPicPr preferRelativeResize="0"/>
          <p:nvPr/>
        </p:nvPicPr>
        <p:blipFill rotWithShape="1">
          <a:blip r:embed="rId3">
            <a:alphaModFix/>
          </a:blip>
          <a:srcRect b="57700" l="0" r="0" t="2652"/>
          <a:stretch/>
        </p:blipFill>
        <p:spPr>
          <a:xfrm>
            <a:off x="1488425" y="1261650"/>
            <a:ext cx="6167175" cy="364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d8d40cf1f_0_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Types of Neural Network</a:t>
            </a:r>
            <a:endParaRPr b="1" sz="3020"/>
          </a:p>
        </p:txBody>
      </p:sp>
      <p:sp>
        <p:nvSpPr>
          <p:cNvPr id="127" name="Google Shape;127;g2bd8d40cf1f_0_1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g2bd8d40cf1f_0_144"/>
          <p:cNvPicPr preferRelativeResize="0"/>
          <p:nvPr/>
        </p:nvPicPr>
        <p:blipFill rotWithShape="1">
          <a:blip r:embed="rId3">
            <a:alphaModFix/>
          </a:blip>
          <a:srcRect b="28363" l="0" r="0" t="55150"/>
          <a:stretch/>
        </p:blipFill>
        <p:spPr>
          <a:xfrm>
            <a:off x="406150" y="1492300"/>
            <a:ext cx="8426151" cy="2070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bd8d40cf1f_0_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Types of Neural Network</a:t>
            </a:r>
            <a:endParaRPr b="1" sz="3020"/>
          </a:p>
        </p:txBody>
      </p:sp>
      <p:sp>
        <p:nvSpPr>
          <p:cNvPr id="134" name="Google Shape;134;g2bd8d40cf1f_0_1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g2bd8d40cf1f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086925"/>
            <a:ext cx="8037976" cy="388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debbecbc0_2_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Hyper-parameters</a:t>
            </a:r>
            <a:endParaRPr b="1" sz="3020"/>
          </a:p>
        </p:txBody>
      </p:sp>
      <p:sp>
        <p:nvSpPr>
          <p:cNvPr id="141" name="Google Shape;141;g26debbecbc0_2_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g26debbecbc0_2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875" y="1065150"/>
            <a:ext cx="8388292" cy="399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26debbecbc0_2_8"/>
          <p:cNvSpPr/>
          <p:nvPr/>
        </p:nvSpPr>
        <p:spPr>
          <a:xfrm>
            <a:off x="2878275" y="954725"/>
            <a:ext cx="1112700" cy="7185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26debbecbc0_2_8"/>
          <p:cNvSpPr/>
          <p:nvPr/>
        </p:nvSpPr>
        <p:spPr>
          <a:xfrm>
            <a:off x="1671075" y="954725"/>
            <a:ext cx="1112700" cy="7185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26debbecbc0_2_8"/>
          <p:cNvSpPr/>
          <p:nvPr/>
        </p:nvSpPr>
        <p:spPr>
          <a:xfrm>
            <a:off x="4085475" y="954725"/>
            <a:ext cx="1112700" cy="7185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debbecbc0_1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Learning Rate</a:t>
            </a:r>
            <a:endParaRPr b="1" sz="3020"/>
          </a:p>
        </p:txBody>
      </p:sp>
      <p:sp>
        <p:nvSpPr>
          <p:cNvPr id="151" name="Google Shape;151;g26debbecbc0_1_1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">
                <a:solidFill>
                  <a:schemeClr val="dk1"/>
                </a:solidFill>
              </a:rPr>
              <a:t> A hyperparameter that controls the </a:t>
            </a:r>
            <a:r>
              <a:rPr b="1" lang="en">
                <a:solidFill>
                  <a:srgbClr val="CC0000"/>
                </a:solidFill>
              </a:rPr>
              <a:t>step size</a:t>
            </a:r>
            <a:r>
              <a:rPr lang="en">
                <a:solidFill>
                  <a:schemeClr val="dk1"/>
                </a:solidFill>
              </a:rPr>
              <a:t> during </a:t>
            </a:r>
            <a:r>
              <a:rPr b="1" lang="en">
                <a:solidFill>
                  <a:srgbClr val="CC0000"/>
                </a:solidFill>
              </a:rPr>
              <a:t>gradient descent </a:t>
            </a:r>
            <a:r>
              <a:rPr lang="en">
                <a:solidFill>
                  <a:schemeClr val="dk1"/>
                </a:solidFill>
              </a:rPr>
              <a:t>optimization. It determines how quickly the model adjusts its parameters in the direction that </a:t>
            </a:r>
            <a:r>
              <a:rPr b="1" lang="en">
                <a:solidFill>
                  <a:srgbClr val="CC0000"/>
                </a:solidFill>
              </a:rPr>
              <a:t>reduces</a:t>
            </a:r>
            <a:r>
              <a:rPr lang="en">
                <a:solidFill>
                  <a:schemeClr val="dk1"/>
                </a:solidFill>
              </a:rPr>
              <a:t> the </a:t>
            </a:r>
            <a:r>
              <a:rPr b="1" lang="en">
                <a:solidFill>
                  <a:srgbClr val="CC0000"/>
                </a:solidFill>
              </a:rPr>
              <a:t>loss.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b="1" lang="en">
                <a:solidFill>
                  <a:srgbClr val="CC0000"/>
                </a:solidFill>
              </a:rPr>
              <a:t>higher learning</a:t>
            </a:r>
            <a:r>
              <a:rPr lang="en">
                <a:solidFill>
                  <a:schemeClr val="dk1"/>
                </a:solidFill>
              </a:rPr>
              <a:t> rate might lead to </a:t>
            </a:r>
            <a:r>
              <a:rPr b="1" lang="en">
                <a:solidFill>
                  <a:srgbClr val="CC0000"/>
                </a:solidFill>
              </a:rPr>
              <a:t>faster convergence</a:t>
            </a:r>
            <a:r>
              <a:rPr lang="en">
                <a:solidFill>
                  <a:schemeClr val="dk1"/>
                </a:solidFill>
              </a:rPr>
              <a:t> but </a:t>
            </a:r>
            <a:r>
              <a:rPr b="1" lang="en">
                <a:solidFill>
                  <a:srgbClr val="CC0000"/>
                </a:solidFill>
              </a:rPr>
              <a:t>risks overshooting</a:t>
            </a:r>
            <a:r>
              <a:rPr lang="en">
                <a:solidFill>
                  <a:schemeClr val="dk1"/>
                </a:solidFill>
              </a:rPr>
              <a:t>, while a </a:t>
            </a:r>
            <a:r>
              <a:rPr b="1" lang="en">
                <a:solidFill>
                  <a:srgbClr val="CC0000"/>
                </a:solidFill>
              </a:rPr>
              <a:t>lower rate</a:t>
            </a:r>
            <a:r>
              <a:rPr lang="en">
                <a:solidFill>
                  <a:schemeClr val="dk1"/>
                </a:solidFill>
              </a:rPr>
              <a:t> might slow down convergence.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g26debbecbc0_1_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debbecbc0_2_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Gradient Descent</a:t>
            </a:r>
            <a:endParaRPr b="1" sz="3020"/>
          </a:p>
        </p:txBody>
      </p:sp>
      <p:sp>
        <p:nvSpPr>
          <p:cNvPr id="158" name="Google Shape;158;g26debbecbc0_2_29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" name="Google Shape;159;g26debbecbc0_2_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g26debbecbc0_2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9450" y="1039000"/>
            <a:ext cx="5262525" cy="39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debbecbc0_2_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g26debbecbc0_2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475" y="266625"/>
            <a:ext cx="8033177" cy="45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debbecbc0_2_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Learning Rate</a:t>
            </a:r>
            <a:endParaRPr b="1" sz="3020"/>
          </a:p>
        </p:txBody>
      </p:sp>
      <p:sp>
        <p:nvSpPr>
          <p:cNvPr id="172" name="Google Shape;172;g26debbecbc0_2_21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b="1" lang="en">
                <a:solidFill>
                  <a:srgbClr val="CC0000"/>
                </a:solidFill>
              </a:rPr>
              <a:t>higher learning</a:t>
            </a:r>
            <a:r>
              <a:rPr lang="en">
                <a:solidFill>
                  <a:schemeClr val="dk1"/>
                </a:solidFill>
              </a:rPr>
              <a:t> rate might lead to </a:t>
            </a:r>
            <a:r>
              <a:rPr b="1" lang="en">
                <a:solidFill>
                  <a:srgbClr val="CC0000"/>
                </a:solidFill>
              </a:rPr>
              <a:t>faster convergence</a:t>
            </a:r>
            <a:r>
              <a:rPr lang="en">
                <a:solidFill>
                  <a:schemeClr val="dk1"/>
                </a:solidFill>
              </a:rPr>
              <a:t> but </a:t>
            </a:r>
            <a:r>
              <a:rPr b="1" lang="en">
                <a:solidFill>
                  <a:srgbClr val="CC0000"/>
                </a:solidFill>
              </a:rPr>
              <a:t>risks overshooting</a:t>
            </a:r>
            <a:r>
              <a:rPr lang="en">
                <a:solidFill>
                  <a:schemeClr val="dk1"/>
                </a:solidFill>
              </a:rPr>
              <a:t>, while a </a:t>
            </a:r>
            <a:r>
              <a:rPr b="1" lang="en">
                <a:solidFill>
                  <a:srgbClr val="CC0000"/>
                </a:solidFill>
              </a:rPr>
              <a:t>lower rate</a:t>
            </a:r>
            <a:r>
              <a:rPr lang="en">
                <a:solidFill>
                  <a:schemeClr val="dk1"/>
                </a:solidFill>
              </a:rPr>
              <a:t> might slow down convergence.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3" name="Google Shape;173;g26debbecbc0_2_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4" name="Google Shape;174;g26debbecbc0_2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075" y="1897450"/>
            <a:ext cx="7571399" cy="2936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debbecbc0_2_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Batch Size </a:t>
            </a:r>
            <a:endParaRPr b="1" sz="3020"/>
          </a:p>
        </p:txBody>
      </p:sp>
      <p:sp>
        <p:nvSpPr>
          <p:cNvPr id="180" name="Google Shape;180;g26debbecbc0_2_52"/>
          <p:cNvSpPr txBox="1"/>
          <p:nvPr>
            <p:ph idx="1" type="body"/>
          </p:nvPr>
        </p:nvSpPr>
        <p:spPr>
          <a:xfrm>
            <a:off x="257325" y="1132275"/>
            <a:ext cx="45420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b="1" lang="en">
                <a:solidFill>
                  <a:schemeClr val="dk1"/>
                </a:solidFill>
              </a:rPr>
              <a:t>Batch</a:t>
            </a:r>
            <a:r>
              <a:rPr lang="en">
                <a:solidFill>
                  <a:schemeClr val="dk1"/>
                </a:solidFill>
              </a:rPr>
              <a:t> is a </a:t>
            </a:r>
            <a:r>
              <a:rPr b="1" lang="en">
                <a:solidFill>
                  <a:srgbClr val="CC0000"/>
                </a:solidFill>
              </a:rPr>
              <a:t>subset</a:t>
            </a:r>
            <a:r>
              <a:rPr lang="en">
                <a:solidFill>
                  <a:schemeClr val="dk1"/>
                </a:solidFill>
              </a:rPr>
              <a:t> of the </a:t>
            </a:r>
            <a:r>
              <a:rPr b="1" lang="en">
                <a:solidFill>
                  <a:srgbClr val="CC0000"/>
                </a:solidFill>
              </a:rPr>
              <a:t>training dataset</a:t>
            </a:r>
            <a:r>
              <a:rPr lang="en">
                <a:solidFill>
                  <a:schemeClr val="dk1"/>
                </a:solidFill>
              </a:rPr>
              <a:t> used in </a:t>
            </a:r>
            <a:r>
              <a:rPr b="1" lang="en">
                <a:solidFill>
                  <a:srgbClr val="CC0000"/>
                </a:solidFill>
              </a:rPr>
              <a:t>each iteration</a:t>
            </a:r>
            <a:r>
              <a:rPr lang="en">
                <a:solidFill>
                  <a:schemeClr val="dk1"/>
                </a:solidFill>
              </a:rPr>
              <a:t> of the training process.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">
                <a:solidFill>
                  <a:schemeClr val="dk1"/>
                </a:solidFill>
              </a:rPr>
              <a:t>Instead of processing the </a:t>
            </a:r>
            <a:r>
              <a:rPr b="1" lang="en">
                <a:solidFill>
                  <a:srgbClr val="CC0000"/>
                </a:solidFill>
              </a:rPr>
              <a:t>entire dataset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">
                <a:solidFill>
                  <a:schemeClr val="dk1"/>
                </a:solidFill>
              </a:rPr>
              <a:t>at once, we </a:t>
            </a:r>
            <a:r>
              <a:rPr b="1" lang="en">
                <a:solidFill>
                  <a:srgbClr val="CC0000"/>
                </a:solidFill>
              </a:rPr>
              <a:t>divide</a:t>
            </a:r>
            <a:r>
              <a:rPr lang="en">
                <a:solidFill>
                  <a:schemeClr val="dk1"/>
                </a:solidFill>
              </a:rPr>
              <a:t> it into </a:t>
            </a:r>
            <a:r>
              <a:rPr b="1" lang="en">
                <a:solidFill>
                  <a:srgbClr val="CC0000"/>
                </a:solidFill>
              </a:rPr>
              <a:t>smaller batches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" name="Google Shape;181;g26debbecbc0_2_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g26debbecbc0_2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99250" y="937000"/>
            <a:ext cx="3368334" cy="372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debbecbc0_2_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Batch Size </a:t>
            </a:r>
            <a:endParaRPr b="1" sz="3020"/>
          </a:p>
        </p:txBody>
      </p:sp>
      <p:sp>
        <p:nvSpPr>
          <p:cNvPr id="188" name="Google Shape;188;g26debbecbc0_2_58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">
                <a:solidFill>
                  <a:schemeClr val="dk1"/>
                </a:solidFill>
              </a:rPr>
              <a:t>Batch size is the number of </a:t>
            </a:r>
            <a:r>
              <a:rPr b="1" lang="en">
                <a:solidFill>
                  <a:srgbClr val="CC0000"/>
                </a:solidFill>
              </a:rPr>
              <a:t>training examples</a:t>
            </a:r>
            <a:r>
              <a:rPr lang="en">
                <a:solidFill>
                  <a:schemeClr val="dk1"/>
                </a:solidFill>
              </a:rPr>
              <a:t> in each </a:t>
            </a:r>
            <a:r>
              <a:rPr b="1" lang="en">
                <a:solidFill>
                  <a:srgbClr val="CC0000"/>
                </a:solidFill>
              </a:rPr>
              <a:t>batch.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">
                <a:solidFill>
                  <a:schemeClr val="dk1"/>
                </a:solidFill>
              </a:rPr>
              <a:t>It's a </a:t>
            </a:r>
            <a:r>
              <a:rPr b="1" lang="en">
                <a:solidFill>
                  <a:srgbClr val="CC0000"/>
                </a:solidFill>
              </a:rPr>
              <a:t>hyperparameter</a:t>
            </a:r>
            <a:r>
              <a:rPr lang="en">
                <a:solidFill>
                  <a:schemeClr val="dk1"/>
                </a:solidFill>
              </a:rPr>
              <a:t> that can be adjusted based on </a:t>
            </a:r>
            <a:r>
              <a:rPr b="1" lang="en">
                <a:solidFill>
                  <a:srgbClr val="CC0000"/>
                </a:solidFill>
              </a:rPr>
              <a:t>hardware limitations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rgbClr val="CC0000"/>
                </a:solidFill>
              </a:rPr>
              <a:t>dataset characteristics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b="1" lang="en">
                <a:solidFill>
                  <a:srgbClr val="CC0000"/>
                </a:solidFill>
              </a:rPr>
              <a:t>Larger batch</a:t>
            </a:r>
            <a:r>
              <a:rPr lang="en">
                <a:solidFill>
                  <a:schemeClr val="dk1"/>
                </a:solidFill>
              </a:rPr>
              <a:t> sizes may </a:t>
            </a:r>
            <a:r>
              <a:rPr b="1" lang="en">
                <a:solidFill>
                  <a:srgbClr val="CC0000"/>
                </a:solidFill>
              </a:rPr>
              <a:t>speed</a:t>
            </a:r>
            <a:r>
              <a:rPr lang="en">
                <a:solidFill>
                  <a:schemeClr val="dk1"/>
                </a:solidFill>
              </a:rPr>
              <a:t> up </a:t>
            </a:r>
            <a:r>
              <a:rPr b="1" lang="en">
                <a:solidFill>
                  <a:srgbClr val="CC0000"/>
                </a:solidFill>
              </a:rPr>
              <a:t>training</a:t>
            </a:r>
            <a:r>
              <a:rPr lang="en">
                <a:solidFill>
                  <a:schemeClr val="dk1"/>
                </a:solidFill>
              </a:rPr>
              <a:t> but require </a:t>
            </a:r>
            <a:r>
              <a:rPr b="1" lang="en">
                <a:solidFill>
                  <a:srgbClr val="CC0000"/>
                </a:solidFill>
              </a:rPr>
              <a:t>more memory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" name="Google Shape;189;g26debbecbc0_2_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bd8d40cf1f_0_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Agenda</a:t>
            </a:r>
            <a:endParaRPr b="1" sz="3020"/>
          </a:p>
        </p:txBody>
      </p:sp>
      <p:sp>
        <p:nvSpPr>
          <p:cNvPr id="63" name="Google Shape;63;g2bd8d40cf1f_0_58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Limitation of Conventional Models 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Neural Networks 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Why Neural Networks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Hyper parameters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500">
                <a:solidFill>
                  <a:schemeClr val="dk1"/>
                </a:solidFill>
              </a:rPr>
              <a:t>Learning rate</a:t>
            </a:r>
            <a:endParaRPr sz="15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500">
                <a:solidFill>
                  <a:schemeClr val="dk1"/>
                </a:solidFill>
              </a:rPr>
              <a:t>Epochs</a:t>
            </a:r>
            <a:endParaRPr sz="15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500">
                <a:solidFill>
                  <a:schemeClr val="dk1"/>
                </a:solidFill>
              </a:rPr>
              <a:t>Regularization </a:t>
            </a:r>
            <a:endParaRPr sz="15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500">
                <a:solidFill>
                  <a:schemeClr val="dk1"/>
                </a:solidFill>
              </a:rPr>
              <a:t>Activation functions</a:t>
            </a:r>
            <a:endParaRPr sz="1500"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Play ground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" name="Google Shape;64;g2bd8d40cf1f_0_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debbecbc0_2_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Number of Epochs</a:t>
            </a:r>
            <a:endParaRPr b="1" sz="3020"/>
          </a:p>
        </p:txBody>
      </p:sp>
      <p:sp>
        <p:nvSpPr>
          <p:cNvPr id="195" name="Google Shape;195;g26debbecbc0_2_44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">
                <a:solidFill>
                  <a:schemeClr val="dk1"/>
                </a:solidFill>
              </a:rPr>
              <a:t>The number of </a:t>
            </a:r>
            <a:r>
              <a:rPr b="1" lang="en">
                <a:solidFill>
                  <a:srgbClr val="CC0000"/>
                </a:solidFill>
              </a:rPr>
              <a:t>times</a:t>
            </a:r>
            <a:r>
              <a:rPr lang="en">
                <a:solidFill>
                  <a:schemeClr val="dk1"/>
                </a:solidFill>
              </a:rPr>
              <a:t> the entire training</a:t>
            </a:r>
            <a:r>
              <a:rPr b="1" lang="en">
                <a:solidFill>
                  <a:srgbClr val="CC0000"/>
                </a:solidFill>
              </a:rPr>
              <a:t> dataset </a:t>
            </a:r>
            <a:r>
              <a:rPr lang="en">
                <a:solidFill>
                  <a:schemeClr val="dk1"/>
                </a:solidFill>
              </a:rPr>
              <a:t>is </a:t>
            </a:r>
            <a:r>
              <a:rPr b="1" lang="en">
                <a:solidFill>
                  <a:srgbClr val="CC0000"/>
                </a:solidFill>
              </a:rPr>
              <a:t>seen</a:t>
            </a:r>
            <a:r>
              <a:rPr lang="en">
                <a:solidFill>
                  <a:schemeClr val="dk1"/>
                </a:solidFill>
              </a:rPr>
              <a:t> by the </a:t>
            </a:r>
            <a:r>
              <a:rPr b="1" lang="en">
                <a:solidFill>
                  <a:srgbClr val="CC0000"/>
                </a:solidFill>
              </a:rPr>
              <a:t>model </a:t>
            </a:r>
            <a:r>
              <a:rPr lang="en">
                <a:solidFill>
                  <a:schemeClr val="dk1"/>
                </a:solidFill>
              </a:rPr>
              <a:t>during </a:t>
            </a:r>
            <a:r>
              <a:rPr b="1" lang="en">
                <a:solidFill>
                  <a:srgbClr val="CC0000"/>
                </a:solidFill>
              </a:rPr>
              <a:t>training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">
                <a:solidFill>
                  <a:schemeClr val="dk1"/>
                </a:solidFill>
              </a:rPr>
              <a:t>Too </a:t>
            </a:r>
            <a:r>
              <a:rPr b="1" lang="en">
                <a:solidFill>
                  <a:srgbClr val="CC0000"/>
                </a:solidFill>
              </a:rPr>
              <a:t>few epochs</a:t>
            </a:r>
            <a:r>
              <a:rPr lang="en">
                <a:solidFill>
                  <a:schemeClr val="dk1"/>
                </a:solidFill>
              </a:rPr>
              <a:t> might result in </a:t>
            </a:r>
            <a:r>
              <a:rPr b="1" lang="en">
                <a:solidFill>
                  <a:srgbClr val="CC0000"/>
                </a:solidFill>
              </a:rPr>
              <a:t>underfitting</a:t>
            </a:r>
            <a:r>
              <a:rPr lang="en">
                <a:solidFill>
                  <a:schemeClr val="dk1"/>
                </a:solidFill>
              </a:rPr>
              <a:t>, while too </a:t>
            </a:r>
            <a:r>
              <a:rPr b="1" lang="en">
                <a:solidFill>
                  <a:srgbClr val="CC0000"/>
                </a:solidFill>
              </a:rPr>
              <a:t>many epochs</a:t>
            </a:r>
            <a:r>
              <a:rPr lang="en">
                <a:solidFill>
                  <a:schemeClr val="dk1"/>
                </a:solidFill>
              </a:rPr>
              <a:t> can lead to </a:t>
            </a:r>
            <a:r>
              <a:rPr b="1" lang="en">
                <a:solidFill>
                  <a:srgbClr val="CC0000"/>
                </a:solidFill>
              </a:rPr>
              <a:t>overfitting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" name="Google Shape;196;g26debbecbc0_2_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debbecbc0_2_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Number of Epochs</a:t>
            </a:r>
            <a:endParaRPr b="1" sz="3020"/>
          </a:p>
        </p:txBody>
      </p:sp>
      <p:sp>
        <p:nvSpPr>
          <p:cNvPr id="202" name="Google Shape;202;g26debbecbc0_2_70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" name="Google Shape;203;g26debbecbc0_2_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" name="Google Shape;204;g26debbecbc0_2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0836" y="1017725"/>
            <a:ext cx="4723612" cy="40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debbecbc0_2_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Activation Functions (Neuron)</a:t>
            </a:r>
            <a:endParaRPr b="1" sz="3020"/>
          </a:p>
        </p:txBody>
      </p:sp>
      <p:sp>
        <p:nvSpPr>
          <p:cNvPr id="210" name="Google Shape;210;g26debbecbc0_2_77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">
                <a:solidFill>
                  <a:schemeClr val="dk1"/>
                </a:solidFill>
              </a:rPr>
              <a:t>It determine the functions applied to the outputs of each neuron to </a:t>
            </a:r>
            <a:r>
              <a:rPr b="1" lang="en">
                <a:solidFill>
                  <a:srgbClr val="CC0000"/>
                </a:solidFill>
              </a:rPr>
              <a:t>introduce non-linearity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">
                <a:solidFill>
                  <a:schemeClr val="dk1"/>
                </a:solidFill>
              </a:rPr>
              <a:t>Common activation functions include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rgbClr val="CC0000"/>
                </a:solidFill>
              </a:rPr>
              <a:t>ReLU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(Rectified Linear Unit),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rgbClr val="CC0000"/>
                </a:solidFill>
              </a:rPr>
              <a:t>Softmax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1" name="Google Shape;211;g26debbecbc0_2_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fee922ceb_0_141"/>
          <p:cNvSpPr txBox="1"/>
          <p:nvPr>
            <p:ph type="title"/>
          </p:nvPr>
        </p:nvSpPr>
        <p:spPr>
          <a:xfrm>
            <a:off x="311700" y="2747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Let Move to Playground</a:t>
            </a:r>
            <a:endParaRPr b="1"/>
          </a:p>
        </p:txBody>
      </p:sp>
      <p:sp>
        <p:nvSpPr>
          <p:cNvPr id="217" name="Google Shape;217;g25fee922ceb_0_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c100432e7c_3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Next Lecture:</a:t>
            </a:r>
            <a:endParaRPr b="1" sz="3000"/>
          </a:p>
        </p:txBody>
      </p:sp>
      <p:sp>
        <p:nvSpPr>
          <p:cNvPr id="223" name="Google Shape;223;g2c100432e7c_3_7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F0F0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Basics of Deep Learning</a:t>
            </a:r>
            <a:endParaRPr>
              <a:solidFill>
                <a:srgbClr val="0F0F0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Click Here</a:t>
            </a:r>
            <a:endParaRPr/>
          </a:p>
        </p:txBody>
      </p:sp>
      <p:sp>
        <p:nvSpPr>
          <p:cNvPr id="224" name="Google Shape;224;g2c100432e7c_3_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c100432e7c_3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00"/>
              <a:t>Previous Lecture:</a:t>
            </a:r>
            <a:endParaRPr b="1" sz="3000"/>
          </a:p>
        </p:txBody>
      </p:sp>
      <p:sp>
        <p:nvSpPr>
          <p:cNvPr id="70" name="Google Shape;70;g2c100432e7c_3_0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21 - Evaluation Metrics II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Click Here</a:t>
            </a:r>
            <a:endParaRPr/>
          </a:p>
        </p:txBody>
      </p:sp>
      <p:sp>
        <p:nvSpPr>
          <p:cNvPr id="71" name="Google Shape;71;g2c100432e7c_3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f2ff25eb47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Quiz</a:t>
            </a:r>
            <a:endParaRPr b="1" sz="3000"/>
          </a:p>
        </p:txBody>
      </p:sp>
      <p:sp>
        <p:nvSpPr>
          <p:cNvPr id="77" name="Google Shape;77;g1f2ff25eb47_0_0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Lecture 22 : Quiz 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https://forms.gle/r36ueZPTHGFdAHfR7</a:t>
            </a:r>
            <a:endParaRPr/>
          </a:p>
        </p:txBody>
      </p:sp>
      <p:sp>
        <p:nvSpPr>
          <p:cNvPr id="78" name="Google Shape;78;g1f2ff25eb47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fee922ceb_0_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Recap</a:t>
            </a:r>
            <a:endParaRPr b="1" sz="3020"/>
          </a:p>
        </p:txBody>
      </p:sp>
      <p:sp>
        <p:nvSpPr>
          <p:cNvPr id="84" name="Google Shape;84;g25fee922ceb_0_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g25fee922ceb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075" y="1158875"/>
            <a:ext cx="691549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d9a7ad069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Shortcoming of Conventional ML</a:t>
            </a:r>
            <a:endParaRPr b="1" sz="3020"/>
          </a:p>
        </p:txBody>
      </p:sp>
      <p:sp>
        <p:nvSpPr>
          <p:cNvPr id="91" name="Google Shape;91;g2bd9a7ad069_0_0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Can NOT directly work with </a:t>
            </a:r>
            <a:r>
              <a:rPr b="1" lang="en">
                <a:solidFill>
                  <a:srgbClr val="990000"/>
                </a:solidFill>
              </a:rPr>
              <a:t>unstructured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rgbClr val="990000"/>
                </a:solidFill>
              </a:rPr>
              <a:t>high dimensional data</a:t>
            </a:r>
            <a:r>
              <a:rPr lang="en">
                <a:solidFill>
                  <a:schemeClr val="dk1"/>
                </a:solidFill>
              </a:rPr>
              <a:t> (Required Feature Engineering)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">
                <a:solidFill>
                  <a:schemeClr val="dk1"/>
                </a:solidFill>
              </a:rPr>
              <a:t>Example: Image and Video Data , Genes Data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Can learn only so much from available data (i.e performance does not increase after certain threshold even if more training data is available)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" name="Google Shape;92;g2bd9a7ad069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d9a7ad069_0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Why is Deep Learning Popular now ?</a:t>
            </a:r>
            <a:endParaRPr b="1" sz="3020"/>
          </a:p>
        </p:txBody>
      </p:sp>
      <p:sp>
        <p:nvSpPr>
          <p:cNvPr id="98" name="Google Shape;98;g2bd9a7ad069_0_6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">
                <a:solidFill>
                  <a:schemeClr val="dk1"/>
                </a:solidFill>
              </a:rPr>
              <a:t>Most of the techniques used in deep learning are </a:t>
            </a:r>
            <a:r>
              <a:rPr b="1" lang="en">
                <a:solidFill>
                  <a:srgbClr val="CC0000"/>
                </a:solidFill>
              </a:rPr>
              <a:t>as old as 70 years</a:t>
            </a:r>
            <a:r>
              <a:rPr lang="en">
                <a:solidFill>
                  <a:schemeClr val="dk1"/>
                </a:solidFill>
              </a:rPr>
              <a:t>, then why it is suddenly gaining so much traction 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AutoNum type="arabicPeriod"/>
            </a:pPr>
            <a:r>
              <a:rPr lang="en">
                <a:solidFill>
                  <a:schemeClr val="dk1"/>
                </a:solidFill>
              </a:rPr>
              <a:t>Data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AutoNum type="arabicPeriod"/>
            </a:pPr>
            <a:r>
              <a:rPr lang="en">
                <a:solidFill>
                  <a:schemeClr val="dk1"/>
                </a:solidFill>
              </a:rPr>
              <a:t>Compute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AutoNum type="arabicPeriod"/>
            </a:pPr>
            <a:r>
              <a:rPr lang="en">
                <a:solidFill>
                  <a:schemeClr val="dk1"/>
                </a:solidFill>
              </a:rPr>
              <a:t>Algorithm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/>
          </a:p>
        </p:txBody>
      </p:sp>
      <p:sp>
        <p:nvSpPr>
          <p:cNvPr id="99" name="Google Shape;99;g2bd9a7ad069_0_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g2bd9a7ad069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9500" y="2025400"/>
            <a:ext cx="327660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f9e441436_0_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Simple Neural Network</a:t>
            </a:r>
            <a:endParaRPr b="1" sz="3020"/>
          </a:p>
        </p:txBody>
      </p:sp>
      <p:sp>
        <p:nvSpPr>
          <p:cNvPr id="106" name="Google Shape;106;g25f9e441436_0_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g25f9e441436_0_34"/>
          <p:cNvPicPr preferRelativeResize="0"/>
          <p:nvPr/>
        </p:nvPicPr>
        <p:blipFill rotWithShape="1">
          <a:blip r:embed="rId3">
            <a:alphaModFix/>
          </a:blip>
          <a:srcRect b="0" l="0" r="0" t="8104"/>
          <a:stretch/>
        </p:blipFill>
        <p:spPr>
          <a:xfrm>
            <a:off x="1392000" y="1085700"/>
            <a:ext cx="6151776" cy="35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bd8d40cf1f_0_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Neural Network</a:t>
            </a:r>
            <a:endParaRPr b="1" sz="3020"/>
          </a:p>
        </p:txBody>
      </p:sp>
      <p:sp>
        <p:nvSpPr>
          <p:cNvPr id="113" name="Google Shape;113;g2bd8d40cf1f_0_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" name="Google Shape;114;g2bd8d40cf1f_0_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9300" y="1017725"/>
            <a:ext cx="555850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